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71" r:id="rId5"/>
    <p:sldMasterId id="2147483672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</p:sldIdLst>
  <p:sldSz cy="6858000" cx="9144000"/>
  <p:notesSz cx="6858000" cy="9144000"/>
  <p:embeddedFontLst>
    <p:embeddedFont>
      <p:font typeface="Montserrat"/>
      <p:regular r:id="rId58"/>
      <p:bold r:id="rId59"/>
      <p:italic r:id="rId60"/>
      <p:boldItalic r:id="rId61"/>
    </p:embeddedFont>
    <p:embeddedFont>
      <p:font typeface="Quattrocento Sans"/>
      <p:regular r:id="rId62"/>
      <p:bold r:id="rId63"/>
      <p:italic r:id="rId64"/>
      <p:boldItalic r:id="rId65"/>
    </p:embeddedFont>
    <p:embeddedFont>
      <p:font typeface="Nunito Sans"/>
      <p:regular r:id="rId66"/>
      <p:bold r:id="rId67"/>
      <p:italic r:id="rId68"/>
      <p:boldItalic r:id="rId6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7E0E4272-967E-4A9C-9604-C093DF803FFE}">
  <a:tblStyle styleId="{7E0E4272-967E-4A9C-9604-C093DF803FFE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CF4"/>
          </a:solidFill>
        </a:fill>
      </a:tcStyle>
    </a:wholeTbl>
    <a:band1H>
      <a:tcTxStyle/>
      <a:tcStyle>
        <a:fill>
          <a:solidFill>
            <a:srgbClr val="CFD7E7"/>
          </a:solidFill>
        </a:fill>
      </a:tcStyle>
    </a:band1H>
    <a:band2H>
      <a:tcTxStyle/>
    </a:band2H>
    <a:band1V>
      <a:tcTxStyle/>
      <a:tcStyle>
        <a:fill>
          <a:solidFill>
            <a:srgbClr val="CFD7E7"/>
          </a:solidFill>
        </a:fill>
      </a:tcStyle>
    </a:band1V>
    <a:band2V>
      <a:tcTxStyle/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9" Type="http://schemas.openxmlformats.org/officeDocument/2006/relationships/slide" Target="slides/slide42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62" Type="http://schemas.openxmlformats.org/officeDocument/2006/relationships/font" Target="fonts/QuattrocentoSans-regular.fntdata"/><Relationship Id="rId61" Type="http://schemas.openxmlformats.org/officeDocument/2006/relationships/font" Target="fonts/Montserrat-boldItalic.fntdata"/><Relationship Id="rId20" Type="http://schemas.openxmlformats.org/officeDocument/2006/relationships/slide" Target="slides/slide13.xml"/><Relationship Id="rId64" Type="http://schemas.openxmlformats.org/officeDocument/2006/relationships/font" Target="fonts/QuattrocentoSans-italic.fntdata"/><Relationship Id="rId63" Type="http://schemas.openxmlformats.org/officeDocument/2006/relationships/font" Target="fonts/QuattrocentoSans-bold.fntdata"/><Relationship Id="rId22" Type="http://schemas.openxmlformats.org/officeDocument/2006/relationships/slide" Target="slides/slide15.xml"/><Relationship Id="rId66" Type="http://schemas.openxmlformats.org/officeDocument/2006/relationships/font" Target="fonts/NunitoSans-regular.fntdata"/><Relationship Id="rId21" Type="http://schemas.openxmlformats.org/officeDocument/2006/relationships/slide" Target="slides/slide14.xml"/><Relationship Id="rId65" Type="http://schemas.openxmlformats.org/officeDocument/2006/relationships/font" Target="fonts/QuattrocentoSans-boldItalic.fntdata"/><Relationship Id="rId24" Type="http://schemas.openxmlformats.org/officeDocument/2006/relationships/slide" Target="slides/slide17.xml"/><Relationship Id="rId68" Type="http://schemas.openxmlformats.org/officeDocument/2006/relationships/font" Target="fonts/NunitoSans-italic.fntdata"/><Relationship Id="rId23" Type="http://schemas.openxmlformats.org/officeDocument/2006/relationships/slide" Target="slides/slide16.xml"/><Relationship Id="rId67" Type="http://schemas.openxmlformats.org/officeDocument/2006/relationships/font" Target="fonts/NunitoSans-bold.fntdata"/><Relationship Id="rId60" Type="http://schemas.openxmlformats.org/officeDocument/2006/relationships/font" Target="fonts/Montserrat-italic.fntdata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69" Type="http://schemas.openxmlformats.org/officeDocument/2006/relationships/font" Target="fonts/NunitoSans-boldItalic.fntdata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slide" Target="slides/slide44.xml"/><Relationship Id="rId50" Type="http://schemas.openxmlformats.org/officeDocument/2006/relationships/slide" Target="slides/slide43.xml"/><Relationship Id="rId53" Type="http://schemas.openxmlformats.org/officeDocument/2006/relationships/slide" Target="slides/slide46.xml"/><Relationship Id="rId52" Type="http://schemas.openxmlformats.org/officeDocument/2006/relationships/slide" Target="slides/slide45.xml"/><Relationship Id="rId11" Type="http://schemas.openxmlformats.org/officeDocument/2006/relationships/slide" Target="slides/slide4.xml"/><Relationship Id="rId55" Type="http://schemas.openxmlformats.org/officeDocument/2006/relationships/slide" Target="slides/slide48.xml"/><Relationship Id="rId10" Type="http://schemas.openxmlformats.org/officeDocument/2006/relationships/slide" Target="slides/slide3.xml"/><Relationship Id="rId54" Type="http://schemas.openxmlformats.org/officeDocument/2006/relationships/slide" Target="slides/slide47.xml"/><Relationship Id="rId13" Type="http://schemas.openxmlformats.org/officeDocument/2006/relationships/slide" Target="slides/slide6.xml"/><Relationship Id="rId57" Type="http://schemas.openxmlformats.org/officeDocument/2006/relationships/slide" Target="slides/slide50.xml"/><Relationship Id="rId12" Type="http://schemas.openxmlformats.org/officeDocument/2006/relationships/slide" Target="slides/slide5.xml"/><Relationship Id="rId56" Type="http://schemas.openxmlformats.org/officeDocument/2006/relationships/slide" Target="slides/slide49.xml"/><Relationship Id="rId15" Type="http://schemas.openxmlformats.org/officeDocument/2006/relationships/slide" Target="slides/slide8.xml"/><Relationship Id="rId59" Type="http://schemas.openxmlformats.org/officeDocument/2006/relationships/font" Target="fonts/Montserrat-bold.fntdata"/><Relationship Id="rId14" Type="http://schemas.openxmlformats.org/officeDocument/2006/relationships/slide" Target="slides/slide7.xml"/><Relationship Id="rId58" Type="http://schemas.openxmlformats.org/officeDocument/2006/relationships/font" Target="fonts/Montserrat-regular.fntdata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8b6073d80c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g8b6073d80c_0_7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8b6073d80c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g8b6073d80c_0_15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8b6073d80c_0_5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g8b6073d80c_0_54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8b6073d80c_0_3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g8b6073d80c_0_39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8b6073d80c_0_6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g8b6073d80c_0_6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8b6073d80c_0_7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g8b6073d80c_0_70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8b6073d80c_0_7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g8b6073d80c_0_77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8b6073d80c_0_9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g8b6073d80c_0_9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8b6073d80c_0_100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8b6073d80c_0_10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g8b6073d80c_0_100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5ba9d7824b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5ba9d7824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g5ba9d7824b_0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8b6073d80c_0_3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g8b6073d80c_0_3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8b6073d80c_0_3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g8b6073d80c_0_3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5baa2db50f_0_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5baa2db50f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g5baa2db50f_0_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5baa2db50f_0_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5baa2db50f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g5baa2db50f_0_1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p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p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p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7" name="Google Shape;387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None/>
            </a:pPr>
            <a:r>
              <a:t/>
            </a:r>
            <a:endParaRPr/>
          </a:p>
        </p:txBody>
      </p:sp>
      <p:sp>
        <p:nvSpPr>
          <p:cNvPr id="388" name="Google Shape;388;p21:notes"/>
          <p:cNvSpPr txBox="1"/>
          <p:nvPr>
            <p:ph idx="12" type="sldNum"/>
          </p:nvPr>
        </p:nvSpPr>
        <p:spPr>
          <a:xfrm>
            <a:off x="3884612" y="8685211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p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8b6073d80c_1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g8b6073d80c_1_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8b6073d80c_1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g8b6073d80c_1_3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8b6073d80c_1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g8b6073d80c_1_4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8b6073d80c_1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g8b6073d80c_1_4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8b6073d80c_1_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8b6073d80c_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g8b6073d80c_1_2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" name="Google Shape;434;p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" name="Google Shape;440;p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p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5baa2db50f_0_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5baa2db50f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" name="Google Shape;453;g5baa2db50f_0_1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" name="Google Shape;459;p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" name="Google Shape;465;p3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p3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p3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4" name="Google Shape;484;p3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8b6073d80c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0" name="Google Shape;490;g8b6073d80c_1_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" name="Google Shape;497;p3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p3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1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11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9" name="Google Shape;69;p11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0" name="Google Shape;70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1" name="Google Shape;71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" name="Google Shape;72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12"/>
          <p:cNvSpPr txBox="1"/>
          <p:nvPr>
            <p:ph idx="1" type="body"/>
          </p:nvPr>
        </p:nvSpPr>
        <p:spPr>
          <a:xfrm rot="5400000">
            <a:off x="2227454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7" name="Google Shape;77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" name="Google Shape;78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13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2" name="Google Shape;82;p1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3" name="Google Shape;83;p1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4" name="Google Shape;84;p1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5"/>
          <p:cNvSpPr txBox="1"/>
          <p:nvPr>
            <p:ph type="ctrTitle"/>
          </p:nvPr>
        </p:nvSpPr>
        <p:spPr>
          <a:xfrm>
            <a:off x="685800" y="2130425"/>
            <a:ext cx="7772400" cy="14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15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rtl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rtl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16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6" name="Google Shape;96;p16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" name="Google Shape;97;p16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" name="Google Shape;98;p16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17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2" name="Google Shape;102;p17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3" name="Google Shape;103;p17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8"/>
          <p:cNvSpPr txBox="1"/>
          <p:nvPr>
            <p:ph type="title"/>
          </p:nvPr>
        </p:nvSpPr>
        <p:spPr>
          <a:xfrm>
            <a:off x="722313" y="4406900"/>
            <a:ext cx="7772400" cy="13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b="1" sz="4000" cap="none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18"/>
          <p:cNvSpPr txBox="1"/>
          <p:nvPr>
            <p:ph idx="1" type="body"/>
          </p:nvPr>
        </p:nvSpPr>
        <p:spPr>
          <a:xfrm>
            <a:off x="722313" y="2906713"/>
            <a:ext cx="7772400" cy="15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rtl="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rtl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rtl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07" name="Google Shape;107;p18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8" name="Google Shape;108;p18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9" name="Google Shape;109;p18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19"/>
          <p:cNvSpPr txBox="1"/>
          <p:nvPr>
            <p:ph idx="1" type="body"/>
          </p:nvPr>
        </p:nvSpPr>
        <p:spPr>
          <a:xfrm>
            <a:off x="457200" y="1600200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113" name="Google Shape;113;p19"/>
          <p:cNvSpPr txBox="1"/>
          <p:nvPr>
            <p:ph idx="2" type="body"/>
          </p:nvPr>
        </p:nvSpPr>
        <p:spPr>
          <a:xfrm>
            <a:off x="4648200" y="1600200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114" name="Google Shape;114;p19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5" name="Google Shape;115;p19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6" name="Google Shape;116;p19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" name="Google Shape;119;p20"/>
          <p:cNvSpPr txBox="1"/>
          <p:nvPr>
            <p:ph idx="1" type="body"/>
          </p:nvPr>
        </p:nvSpPr>
        <p:spPr>
          <a:xfrm>
            <a:off x="457200" y="1535113"/>
            <a:ext cx="4040100" cy="639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20" name="Google Shape;120;p20"/>
          <p:cNvSpPr txBox="1"/>
          <p:nvPr>
            <p:ph idx="2" type="body"/>
          </p:nvPr>
        </p:nvSpPr>
        <p:spPr>
          <a:xfrm>
            <a:off x="457200" y="2174875"/>
            <a:ext cx="4040100" cy="39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121" name="Google Shape;121;p20"/>
          <p:cNvSpPr txBox="1"/>
          <p:nvPr>
            <p:ph idx="3" type="body"/>
          </p:nvPr>
        </p:nvSpPr>
        <p:spPr>
          <a:xfrm>
            <a:off x="4645025" y="1535113"/>
            <a:ext cx="4041900" cy="639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22" name="Google Shape;122;p20"/>
          <p:cNvSpPr txBox="1"/>
          <p:nvPr>
            <p:ph idx="4" type="body"/>
          </p:nvPr>
        </p:nvSpPr>
        <p:spPr>
          <a:xfrm>
            <a:off x="4645025" y="2174875"/>
            <a:ext cx="4041900" cy="39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123" name="Google Shape;123;p20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4" name="Google Shape;124;p20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5" name="Google Shape;125;p20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1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8" name="Google Shape;128;p21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9" name="Google Shape;129;p21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2"/>
          <p:cNvSpPr txBox="1"/>
          <p:nvPr>
            <p:ph type="title"/>
          </p:nvPr>
        </p:nvSpPr>
        <p:spPr>
          <a:xfrm>
            <a:off x="457200" y="273050"/>
            <a:ext cx="3008400" cy="1161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p22"/>
          <p:cNvSpPr txBox="1"/>
          <p:nvPr>
            <p:ph idx="1" type="body"/>
          </p:nvPr>
        </p:nvSpPr>
        <p:spPr>
          <a:xfrm>
            <a:off x="3575050" y="273050"/>
            <a:ext cx="5111700" cy="58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133" name="Google Shape;133;p22"/>
          <p:cNvSpPr txBox="1"/>
          <p:nvPr>
            <p:ph idx="2" type="body"/>
          </p:nvPr>
        </p:nvSpPr>
        <p:spPr>
          <a:xfrm>
            <a:off x="457200" y="1435100"/>
            <a:ext cx="3008400" cy="46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34" name="Google Shape;134;p22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5" name="Google Shape;135;p22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6" name="Google Shape;136;p22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3"/>
          <p:cNvSpPr txBox="1"/>
          <p:nvPr>
            <p:ph type="title"/>
          </p:nvPr>
        </p:nvSpPr>
        <p:spPr>
          <a:xfrm>
            <a:off x="1792288" y="4800600"/>
            <a:ext cx="5486400" cy="566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9" name="Google Shape;139;p23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0" name="Google Shape;140;p23"/>
          <p:cNvSpPr txBox="1"/>
          <p:nvPr>
            <p:ph idx="1" type="body"/>
          </p:nvPr>
        </p:nvSpPr>
        <p:spPr>
          <a:xfrm>
            <a:off x="1792288" y="5367338"/>
            <a:ext cx="5486400" cy="8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41" name="Google Shape;141;p23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2" name="Google Shape;142;p23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3" name="Google Shape;143;p23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6" name="Google Shape;146;p24"/>
          <p:cNvSpPr txBox="1"/>
          <p:nvPr>
            <p:ph idx="1" type="body"/>
          </p:nvPr>
        </p:nvSpPr>
        <p:spPr>
          <a:xfrm rot="5400000">
            <a:off x="2227385" y="-251550"/>
            <a:ext cx="452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7" name="Google Shape;147;p24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8" name="Google Shape;148;p24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9" name="Google Shape;149;p24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5"/>
          <p:cNvSpPr txBox="1"/>
          <p:nvPr>
            <p:ph type="title"/>
          </p:nvPr>
        </p:nvSpPr>
        <p:spPr>
          <a:xfrm rot="5400000">
            <a:off x="4732350" y="2171688"/>
            <a:ext cx="58515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2" name="Google Shape;152;p25"/>
          <p:cNvSpPr txBox="1"/>
          <p:nvPr>
            <p:ph idx="1" type="body"/>
          </p:nvPr>
        </p:nvSpPr>
        <p:spPr>
          <a:xfrm rot="5400000">
            <a:off x="541350" y="190488"/>
            <a:ext cx="58515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3" name="Google Shape;153;p25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" name="Google Shape;154;p25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" name="Google Shape;155;p25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_Title and Content">
  <p:cSld name="2_Title and Content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idx="10" type="dt"/>
          </p:nvPr>
        </p:nvSpPr>
        <p:spPr>
          <a:xfrm>
            <a:off x="457202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1125" lIns="82275" spcFirstLastPara="1" rIns="82275" wrap="square" tIns="411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" name="Google Shape;25;p4"/>
          <p:cNvSpPr txBox="1"/>
          <p:nvPr>
            <p:ph idx="11" type="ftr"/>
          </p:nvPr>
        </p:nvSpPr>
        <p:spPr>
          <a:xfrm>
            <a:off x="3124205" y="6356352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1125" lIns="82275" spcFirstLastPara="1" rIns="82275" wrap="square" tIns="411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1125" lIns="82275" spcFirstLastPara="1" rIns="82275" wrap="square" tIns="41125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7" name="Google Shape;27;p4"/>
          <p:cNvSpPr txBox="1"/>
          <p:nvPr>
            <p:ph type="title"/>
          </p:nvPr>
        </p:nvSpPr>
        <p:spPr>
          <a:xfrm>
            <a:off x="457200" y="754381"/>
            <a:ext cx="8229600" cy="8226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1" name="Google Shape;31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" name="Google Shape;32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" name="Google Shape;33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6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6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8" name="Google Shape;38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" name="Google Shape;39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" name="Google Shape;40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7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4" name="Google Shape;44;p7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5" name="Google Shape;45;p7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6" name="Google Shape;46;p7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7" name="Google Shape;47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Google Shape;48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Google Shape;54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7" name="Google Shape;57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8" name="Google Shape;58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0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10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2" name="Google Shape;62;p10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3" name="Google Shape;63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5" name="Google Shape;65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0.xml"/><Relationship Id="rId1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2.xml"/><Relationship Id="rId1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theme" Target="../theme/theme3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 b="0" i="0" sz="4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/>
        </p:nvSpPr>
        <p:spPr>
          <a:xfrm>
            <a:off x="1168930" y="6408634"/>
            <a:ext cx="3429144" cy="4154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© Paul Fremantle 2015.  This work is licensed under a Creative Commons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Attribution-NonCommercial-ShareAlike 4.0 International License</a:t>
            </a:r>
            <a:b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See  </a:t>
            </a:r>
            <a:r>
              <a:rPr b="0" i="0" lang="en-US" sz="700" u="sng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  <a:hlinkClick r:id="rId1"/>
              </a:rPr>
              <a:t>http://creativecommons.org/licenses/by-nc-sa/4.0/</a:t>
            </a: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/>
          </a:p>
        </p:txBody>
      </p:sp>
      <p:pic>
        <p:nvPicPr>
          <p:cNvPr id="13" name="Google Shape;13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5635" y="6492098"/>
            <a:ext cx="792765" cy="279269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 b="0" i="0" sz="4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7" name="Google Shape;87;p14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" name="Google Shape;88;p14"/>
          <p:cNvSpPr txBox="1"/>
          <p:nvPr/>
        </p:nvSpPr>
        <p:spPr>
          <a:xfrm>
            <a:off x="1168930" y="6344711"/>
            <a:ext cx="4942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© Paul Fremantle 2016 except where credited elsewhere.  This work is licensed under a Creative Commons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Attribution-NonCommercial-ShareAlike 4.0 International License</a:t>
            </a:r>
            <a:b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See  </a:t>
            </a:r>
            <a:r>
              <a:rPr b="0" i="0" lang="en-US" sz="700" u="sng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  <a:hlinkClick r:id="rId1"/>
              </a:rPr>
              <a:t>http://creativecommons.org/licenses/by-nc-sa/4.0/</a:t>
            </a: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/>
          </a:p>
        </p:txBody>
      </p:sp>
      <p:pic>
        <p:nvPicPr>
          <p:cNvPr id="89" name="Google Shape;89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5635" y="6428175"/>
            <a:ext cx="792765" cy="279269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Relationship Id="rId4" Type="http://schemas.openxmlformats.org/officeDocument/2006/relationships/hyperlink" Target="https://eventuate.io/whyeventsourcing.html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://www.steves-internet-guide.com/mqtt-protocol-messages-overview/" TargetMode="External"/><Relationship Id="rId4" Type="http://schemas.openxmlformats.org/officeDocument/2006/relationships/image" Target="../media/image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Relationship Id="rId4" Type="http://schemas.openxmlformats.org/officeDocument/2006/relationships/image" Target="../media/image1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png"/><Relationship Id="rId4" Type="http://schemas.openxmlformats.org/officeDocument/2006/relationships/hyperlink" Target="http://www.slideshare.net/charmalloc/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3.png"/><Relationship Id="rId4" Type="http://schemas.openxmlformats.org/officeDocument/2006/relationships/image" Target="../media/image1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4.png"/><Relationship Id="rId4" Type="http://schemas.openxmlformats.org/officeDocument/2006/relationships/image" Target="../media/image1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://storm.apache.org" TargetMode="Externa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4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2.png"/><Relationship Id="rId4" Type="http://schemas.openxmlformats.org/officeDocument/2006/relationships/image" Target="../media/image37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8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6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9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7.png"/><Relationship Id="rId4" Type="http://schemas.openxmlformats.org/officeDocument/2006/relationships/hyperlink" Target="https://jonboulineau.me/blog/architecture/kappa-architecture" TargetMode="Externa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0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5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hyperlink" Target="https://github.com/wso2/siddhi/" TargetMode="External"/><Relationship Id="rId4" Type="http://schemas.openxmlformats.org/officeDocument/2006/relationships/hyperlink" Target="http://freo.me/DEBS_Siddhi" TargetMode="External"/><Relationship Id="rId5" Type="http://schemas.openxmlformats.org/officeDocument/2006/relationships/image" Target="../media/image28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6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0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hyperlink" Target="https://freo.me/siddhi-uber" TargetMode="Externa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33.png"/><Relationship Id="rId4" Type="http://schemas.openxmlformats.org/officeDocument/2006/relationships/image" Target="../media/image39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8.png"/><Relationship Id="rId5" Type="http://schemas.openxmlformats.org/officeDocument/2006/relationships/image" Target="../media/image10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6"/>
          <p:cNvSpPr txBox="1"/>
          <p:nvPr>
            <p:ph type="ctrTitle"/>
          </p:nvPr>
        </p:nvSpPr>
        <p:spPr>
          <a:xfrm>
            <a:off x="685800" y="1231483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Montserrat"/>
              <a:buNone/>
            </a:pPr>
            <a:r>
              <a:rPr lang="en-US" sz="3959"/>
              <a:t>Cloud Computing and Big Data</a:t>
            </a:r>
            <a:br>
              <a:rPr lang="en-US" sz="3959"/>
            </a:br>
            <a:br>
              <a:rPr lang="en-US" sz="3959"/>
            </a:br>
            <a:r>
              <a:rPr lang="en-US" sz="3959"/>
              <a:t>Realtime Big Data</a:t>
            </a:r>
            <a:endParaRPr sz="3959"/>
          </a:p>
        </p:txBody>
      </p:sp>
      <p:sp>
        <p:nvSpPr>
          <p:cNvPr id="161" name="Google Shape;161;p26"/>
          <p:cNvSpPr txBox="1"/>
          <p:nvPr>
            <p:ph idx="1" type="subTitle"/>
          </p:nvPr>
        </p:nvSpPr>
        <p:spPr>
          <a:xfrm>
            <a:off x="1371824" y="4162310"/>
            <a:ext cx="6400354" cy="1752451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960"/>
              <a:buNone/>
            </a:pPr>
            <a:r>
              <a:rPr lang="en-US" sz="2960"/>
              <a:t>Oxford University </a:t>
            </a:r>
            <a:endParaRPr/>
          </a:p>
          <a:p>
            <a:pPr indent="0" lvl="0" marL="0" rtl="0" algn="ctr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ts val="2960"/>
              <a:buNone/>
            </a:pPr>
            <a:r>
              <a:rPr lang="en-US" sz="2960"/>
              <a:t>Software Engineering Programme</a:t>
            </a:r>
            <a:endParaRPr sz="2960"/>
          </a:p>
          <a:p>
            <a:pPr indent="0" lvl="0" marL="0" rtl="0" algn="ctr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ts val="2960"/>
              <a:buNone/>
            </a:pPr>
            <a:r>
              <a:rPr lang="en-US" sz="2960"/>
              <a:t>July 2020</a:t>
            </a:r>
            <a:endParaRPr sz="296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Event Driven Architecture</a:t>
            </a:r>
            <a:endParaRPr/>
          </a:p>
        </p:txBody>
      </p:sp>
      <p:sp>
        <p:nvSpPr>
          <p:cNvPr id="236" name="Google Shape;236;p35"/>
          <p:cNvSpPr/>
          <p:nvPr/>
        </p:nvSpPr>
        <p:spPr>
          <a:xfrm>
            <a:off x="829358" y="2734129"/>
            <a:ext cx="1684500" cy="15549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38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Event Producer</a:t>
            </a:r>
            <a:endParaRPr/>
          </a:p>
        </p:txBody>
      </p:sp>
      <p:sp>
        <p:nvSpPr>
          <p:cNvPr id="237" name="Google Shape;237;p35"/>
          <p:cNvSpPr/>
          <p:nvPr/>
        </p:nvSpPr>
        <p:spPr>
          <a:xfrm>
            <a:off x="3302165" y="3006247"/>
            <a:ext cx="1969800" cy="1023600"/>
          </a:xfrm>
          <a:prstGeom prst="notched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38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Event</a:t>
            </a:r>
            <a:endParaRPr/>
          </a:p>
        </p:txBody>
      </p:sp>
      <p:sp>
        <p:nvSpPr>
          <p:cNvPr id="238" name="Google Shape;238;p35"/>
          <p:cNvSpPr/>
          <p:nvPr/>
        </p:nvSpPr>
        <p:spPr>
          <a:xfrm>
            <a:off x="5931990" y="1728149"/>
            <a:ext cx="1684500" cy="15549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38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Event Consumer</a:t>
            </a:r>
            <a:endParaRPr/>
          </a:p>
        </p:txBody>
      </p:sp>
      <p:sp>
        <p:nvSpPr>
          <p:cNvPr id="239" name="Google Shape;239;p35"/>
          <p:cNvSpPr/>
          <p:nvPr/>
        </p:nvSpPr>
        <p:spPr>
          <a:xfrm>
            <a:off x="5931990" y="3559963"/>
            <a:ext cx="1684500" cy="15549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38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Event Consumer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Event Sourcing</a:t>
            </a:r>
            <a:endParaRPr/>
          </a:p>
        </p:txBody>
      </p:sp>
      <p:pic>
        <p:nvPicPr>
          <p:cNvPr id="245" name="Google Shape;245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8000" y="1346200"/>
            <a:ext cx="8127999" cy="4165600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36"/>
          <p:cNvSpPr/>
          <p:nvPr/>
        </p:nvSpPr>
        <p:spPr>
          <a:xfrm>
            <a:off x="704707" y="5792462"/>
            <a:ext cx="4369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https://eventuate.io/whyeventsourcing.html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MQTT</a:t>
            </a:r>
            <a:endParaRPr/>
          </a:p>
        </p:txBody>
      </p:sp>
      <p:sp>
        <p:nvSpPr>
          <p:cNvPr id="252" name="Google Shape;252;p37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Very lightweight binary protocol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2-byte overhead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Widely used in IoT scenarios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Pub-sub only until MQTT5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QoS levels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Fire and forget QoS0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At least once QoS1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Exactly once QoS2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MQTT</a:t>
            </a:r>
            <a:endParaRPr/>
          </a:p>
        </p:txBody>
      </p:sp>
      <p:pic>
        <p:nvPicPr>
          <p:cNvPr id="258" name="Google Shape;258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3404" y="1929000"/>
            <a:ext cx="8170440" cy="33989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MQTT Packets</a:t>
            </a:r>
            <a:br>
              <a:rPr lang="en-US"/>
            </a:br>
            <a:r>
              <a:rPr lang="en-US" sz="1600" u="sng">
                <a:solidFill>
                  <a:schemeClr val="hlink"/>
                </a:solidFill>
                <a:hlinkClick r:id="rId3"/>
              </a:rPr>
              <a:t>http://www.steves-internet-guide.com/mqtt-protocol-messages-overview/</a:t>
            </a:r>
            <a:r>
              <a:rPr lang="en-US" sz="1600"/>
              <a:t> </a:t>
            </a:r>
            <a:endParaRPr/>
          </a:p>
        </p:txBody>
      </p:sp>
      <p:pic>
        <p:nvPicPr>
          <p:cNvPr id="264" name="Google Shape;264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417638"/>
            <a:ext cx="9144000" cy="50062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4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Apache Kafka</a:t>
            </a:r>
            <a:endParaRPr/>
          </a:p>
        </p:txBody>
      </p:sp>
      <p:pic>
        <p:nvPicPr>
          <p:cNvPr id="270" name="Google Shape;270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200" y="1117600"/>
            <a:ext cx="8991600" cy="462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0582" y="0"/>
            <a:ext cx="8402838" cy="68580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4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Apache Kafka</a:t>
            </a:r>
            <a:endParaRPr/>
          </a:p>
        </p:txBody>
      </p:sp>
      <p:pic>
        <p:nvPicPr>
          <p:cNvPr id="277" name="Google Shape;277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104900"/>
            <a:ext cx="9144000" cy="4643438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41"/>
          <p:cNvSpPr txBox="1"/>
          <p:nvPr/>
        </p:nvSpPr>
        <p:spPr>
          <a:xfrm>
            <a:off x="4560905" y="6437793"/>
            <a:ext cx="465298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Source: </a:t>
            </a:r>
            <a:r>
              <a:rPr lang="en-US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http://www.slideshare.net/charmalloc/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Kafka</a:t>
            </a:r>
            <a:endParaRPr/>
          </a:p>
        </p:txBody>
      </p:sp>
      <p:sp>
        <p:nvSpPr>
          <p:cNvPr id="284" name="Google Shape;284;p42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Applying “big data” approaches to messaging: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Partitioning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Multiple brokers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Elastically scalable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Supports clusters of co-ordinated consumers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Automatic re-election of leaders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Montserrat"/>
              <a:buNone/>
            </a:pPr>
            <a:r>
              <a:rPr lang="en-US" sz="3959"/>
              <a:t>Kafka exactly-once semantics</a:t>
            </a:r>
            <a:endParaRPr sz="3959"/>
          </a:p>
        </p:txBody>
      </p:sp>
      <p:pic>
        <p:nvPicPr>
          <p:cNvPr id="290" name="Google Shape;290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5867" y="1480778"/>
            <a:ext cx="7890933" cy="46063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Kafka Performance</a:t>
            </a:r>
            <a:endParaRPr/>
          </a:p>
        </p:txBody>
      </p:sp>
      <p:pic>
        <p:nvPicPr>
          <p:cNvPr id="296" name="Google Shape;296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3539" y="1386967"/>
            <a:ext cx="5743742" cy="337518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66098" y="3920617"/>
            <a:ext cx="4714403" cy="29373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</a:pPr>
            <a:r>
              <a:rPr lang="en-US" sz="3600"/>
              <a:t>Recap on the Lambda Architecture</a:t>
            </a:r>
            <a:endParaRPr sz="3600"/>
          </a:p>
        </p:txBody>
      </p:sp>
      <p:pic>
        <p:nvPicPr>
          <p:cNvPr id="167" name="Google Shape;167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3064" y="1417638"/>
            <a:ext cx="8561154" cy="42315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Google Shape;303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704059" cy="6553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NATS</a:t>
            </a:r>
            <a:endParaRPr/>
          </a:p>
        </p:txBody>
      </p:sp>
      <p:sp>
        <p:nvSpPr>
          <p:cNvPr id="310" name="Google Shape;310;p46"/>
          <p:cNvSpPr txBox="1"/>
          <p:nvPr/>
        </p:nvSpPr>
        <p:spPr>
          <a:xfrm>
            <a:off x="457200" y="1504950"/>
            <a:ext cx="8229600" cy="10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rgbClr val="595959"/>
                </a:solidFill>
                <a:latin typeface="Nunito Sans"/>
                <a:ea typeface="Nunito Sans"/>
                <a:cs typeface="Nunito Sans"/>
                <a:sym typeface="Nunito Sans"/>
              </a:rPr>
              <a:t>3Mb Docker image</a:t>
            </a:r>
            <a:endParaRPr sz="2300">
              <a:solidFill>
                <a:srgbClr val="595959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rgbClr val="595959"/>
                </a:solidFill>
                <a:latin typeface="Nunito Sans"/>
                <a:ea typeface="Nunito Sans"/>
                <a:cs typeface="Nunito Sans"/>
                <a:sym typeface="Nunito Sans"/>
              </a:rPr>
              <a:t>Minimum HA deployment is 2 servers (automatic hot-cold) </a:t>
            </a:r>
            <a:endParaRPr sz="2300">
              <a:solidFill>
                <a:srgbClr val="595959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pic>
        <p:nvPicPr>
          <p:cNvPr id="311" name="Google Shape;311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579550"/>
            <a:ext cx="8839201" cy="2165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4668626"/>
            <a:ext cx="8839199" cy="1512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NATS Streaming</a:t>
            </a:r>
            <a:endParaRPr/>
          </a:p>
        </p:txBody>
      </p:sp>
      <p:pic>
        <p:nvPicPr>
          <p:cNvPr id="318" name="Google Shape;318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6410" y="1476248"/>
            <a:ext cx="7520185" cy="49546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NATS Streaming</a:t>
            </a:r>
            <a:endParaRPr/>
          </a:p>
        </p:txBody>
      </p:sp>
      <p:sp>
        <p:nvSpPr>
          <p:cNvPr id="324" name="Google Shape;324;p48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At least once delivery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Publisher rate limiting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Subscriber rate limiting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Message Replay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Durable Subscriptions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4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NATS security model</a:t>
            </a:r>
            <a:endParaRPr/>
          </a:p>
        </p:txBody>
      </p:sp>
      <p:pic>
        <p:nvPicPr>
          <p:cNvPr id="331" name="Google Shape;331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1646238"/>
            <a:ext cx="8485301" cy="51355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337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1600200"/>
            <a:ext cx="8839200" cy="4101110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5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NATS security model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5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Processing the data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Apache Storm</a:t>
            </a:r>
            <a:endParaRPr/>
          </a:p>
        </p:txBody>
      </p:sp>
      <p:sp>
        <p:nvSpPr>
          <p:cNvPr id="349" name="Google Shape;349;p52"/>
          <p:cNvSpPr/>
          <p:nvPr/>
        </p:nvSpPr>
        <p:spPr>
          <a:xfrm>
            <a:off x="759268" y="2167501"/>
            <a:ext cx="1780828" cy="952596"/>
          </a:xfrm>
          <a:prstGeom prst="ellipse">
            <a:avLst/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Spout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0" name="Google Shape;350;p52"/>
          <p:cNvSpPr/>
          <p:nvPr/>
        </p:nvSpPr>
        <p:spPr>
          <a:xfrm>
            <a:off x="759268" y="4087035"/>
            <a:ext cx="1780828" cy="952596"/>
          </a:xfrm>
          <a:prstGeom prst="ellipse">
            <a:avLst/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Spout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1" name="Google Shape;351;p52"/>
          <p:cNvSpPr/>
          <p:nvPr/>
        </p:nvSpPr>
        <p:spPr>
          <a:xfrm>
            <a:off x="3534047" y="2126083"/>
            <a:ext cx="2222584" cy="1049236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Bolt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52" name="Google Shape;352;p52"/>
          <p:cNvCxnSpPr>
            <a:stCxn id="349" idx="6"/>
            <a:endCxn id="351" idx="1"/>
          </p:cNvCxnSpPr>
          <p:nvPr/>
        </p:nvCxnSpPr>
        <p:spPr>
          <a:xfrm>
            <a:off x="2540096" y="2643799"/>
            <a:ext cx="993900" cy="690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med" w="med" type="stealth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sp>
        <p:nvSpPr>
          <p:cNvPr id="353" name="Google Shape;353;p52"/>
          <p:cNvSpPr/>
          <p:nvPr/>
        </p:nvSpPr>
        <p:spPr>
          <a:xfrm>
            <a:off x="6616070" y="3037799"/>
            <a:ext cx="2222584" cy="1049236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Bolt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54" name="Google Shape;354;p52"/>
          <p:cNvCxnSpPr>
            <a:stCxn id="350" idx="7"/>
            <a:endCxn id="351" idx="1"/>
          </p:cNvCxnSpPr>
          <p:nvPr/>
        </p:nvCxnSpPr>
        <p:spPr>
          <a:xfrm flipH="1" rot="10800000">
            <a:off x="2279300" y="2650640"/>
            <a:ext cx="1254600" cy="157590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med" w="med" type="stealth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sp>
        <p:nvSpPr>
          <p:cNvPr id="355" name="Google Shape;355;p52"/>
          <p:cNvSpPr/>
          <p:nvPr/>
        </p:nvSpPr>
        <p:spPr>
          <a:xfrm>
            <a:off x="3534047" y="4031811"/>
            <a:ext cx="2222584" cy="1049236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Bolt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56" name="Google Shape;356;p52"/>
          <p:cNvCxnSpPr>
            <a:stCxn id="350" idx="6"/>
            <a:endCxn id="355" idx="1"/>
          </p:cNvCxnSpPr>
          <p:nvPr/>
        </p:nvCxnSpPr>
        <p:spPr>
          <a:xfrm flipH="1" rot="10800000">
            <a:off x="2540096" y="4556433"/>
            <a:ext cx="993900" cy="690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med" w="med" type="stealth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357" name="Google Shape;357;p52"/>
          <p:cNvCxnSpPr>
            <a:stCxn id="351" idx="3"/>
            <a:endCxn id="353" idx="1"/>
          </p:cNvCxnSpPr>
          <p:nvPr/>
        </p:nvCxnSpPr>
        <p:spPr>
          <a:xfrm>
            <a:off x="5756631" y="2650701"/>
            <a:ext cx="859500" cy="91170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med" w="med" type="stealth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358" name="Google Shape;358;p52"/>
          <p:cNvCxnSpPr>
            <a:endCxn id="353" idx="1"/>
          </p:cNvCxnSpPr>
          <p:nvPr/>
        </p:nvCxnSpPr>
        <p:spPr>
          <a:xfrm flipH="1" rot="10800000">
            <a:off x="5756570" y="3562417"/>
            <a:ext cx="859500" cy="99390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med" w="med" type="stealth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pic>
        <p:nvPicPr>
          <p:cNvPr id="359" name="Google Shape;359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06112" y="274638"/>
            <a:ext cx="3238500" cy="10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52"/>
          <p:cNvSpPr txBox="1"/>
          <p:nvPr/>
        </p:nvSpPr>
        <p:spPr>
          <a:xfrm>
            <a:off x="1111550" y="5453576"/>
            <a:ext cx="2581656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Note: another DAG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5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Apache Storm</a:t>
            </a:r>
            <a:endParaRPr/>
          </a:p>
        </p:txBody>
      </p:sp>
      <p:sp>
        <p:nvSpPr>
          <p:cNvPr id="366" name="Google Shape;366;p5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Originally developed by BackType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Nathan Marz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Acquired by Twitter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Open Sourced and then donated to Apache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Became a top level project in 2014 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http://storm.apache.org</a:t>
            </a:r>
            <a:r>
              <a:rPr lang="en-US"/>
              <a:t> </a:t>
            </a:r>
            <a:endParaRPr/>
          </a:p>
          <a:p>
            <a:pPr indent="-1079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5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Montserrat"/>
              <a:buNone/>
            </a:pPr>
            <a:r>
              <a:rPr lang="en-US" sz="3959"/>
              <a:t>Apache Storm</a:t>
            </a:r>
            <a:br>
              <a:rPr lang="en-US" sz="3959"/>
            </a:br>
            <a:r>
              <a:rPr lang="en-US" sz="3959"/>
              <a:t>Trident (micro-batch)</a:t>
            </a:r>
            <a:endParaRPr sz="3959"/>
          </a:p>
        </p:txBody>
      </p:sp>
      <p:pic>
        <p:nvPicPr>
          <p:cNvPr id="372" name="Google Shape;372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6144" y="1417638"/>
            <a:ext cx="7385952" cy="47926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Streaming	</a:t>
            </a:r>
            <a:endParaRPr/>
          </a:p>
        </p:txBody>
      </p:sp>
      <p:sp>
        <p:nvSpPr>
          <p:cNvPr id="173" name="Google Shape;173;p28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Continuous data flow 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Char char="–"/>
            </a:pPr>
            <a:r>
              <a:rPr lang="en-US" sz="2590"/>
              <a:t>“Unbounded streams of data”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Usually uses a message distribution system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Char char="–"/>
            </a:pPr>
            <a:r>
              <a:rPr lang="en-US" sz="2590"/>
              <a:t>JMS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Char char="–"/>
            </a:pPr>
            <a:r>
              <a:rPr lang="en-US" sz="2590"/>
              <a:t>Apache Kafka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Char char="–"/>
            </a:pPr>
            <a:r>
              <a:rPr lang="en-US" sz="2590"/>
              <a:t>MQTT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Char char="–"/>
            </a:pPr>
            <a:r>
              <a:rPr lang="en-US" sz="2590"/>
              <a:t>Etc</a:t>
            </a:r>
            <a:endParaRPr sz="2590"/>
          </a:p>
          <a:p>
            <a:pPr indent="-342900" lvl="0" marL="342900" rtl="0" algn="l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An unbounded set of events with time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Char char="–"/>
            </a:pPr>
            <a:r>
              <a:rPr lang="en-US" sz="2590"/>
              <a:t>&lt;t1, E1&gt;, &lt;t2, E2&gt;, ….., &lt;tn, En&gt;, ....</a:t>
            </a:r>
            <a:endParaRPr sz="2590"/>
          </a:p>
          <a:p>
            <a:pPr indent="0" lvl="0" marL="0" rtl="0" algn="l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None/>
            </a:pPr>
            <a:r>
              <a:t/>
            </a:r>
            <a:endParaRPr sz="296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5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Storm vs Spark Streaming</a:t>
            </a:r>
            <a:endParaRPr/>
          </a:p>
        </p:txBody>
      </p:sp>
      <p:sp>
        <p:nvSpPr>
          <p:cNvPr id="378" name="Google Shape;378;p55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20"/>
              <a:buChar char="•"/>
            </a:pPr>
            <a:r>
              <a:rPr lang="en-US" sz="2720"/>
              <a:t>“Classic” Storm has no counterpart in Spark 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ts val="2380"/>
              <a:buChar char="–"/>
            </a:pPr>
            <a:r>
              <a:rPr lang="en-US" sz="2380"/>
              <a:t>Spouts and Bolts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ts val="2380"/>
              <a:buChar char="–"/>
            </a:pPr>
            <a:r>
              <a:rPr lang="en-US" sz="2380"/>
              <a:t>Event by event processing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ts val="2720"/>
              <a:buChar char="•"/>
            </a:pPr>
            <a:r>
              <a:rPr lang="en-US" sz="2720"/>
              <a:t>Trident and Streaming both offer micro-batch models 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ts val="2380"/>
              <a:buChar char="–"/>
            </a:pPr>
            <a:r>
              <a:rPr lang="en-US" sz="2380"/>
              <a:t>More performant but less flexible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ts val="2720"/>
              <a:buChar char="•"/>
            </a:pPr>
            <a:r>
              <a:rPr lang="en-US" sz="2720"/>
              <a:t>Storm is more flexible for pure streaming systems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ts val="2720"/>
              <a:buChar char="•"/>
            </a:pPr>
            <a:r>
              <a:rPr lang="en-US" sz="2720"/>
              <a:t>Spark offers a much more unified programming model for Batch and Streaming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5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Heron</a:t>
            </a:r>
            <a:endParaRPr/>
          </a:p>
        </p:txBody>
      </p:sp>
      <p:pic>
        <p:nvPicPr>
          <p:cNvPr id="384" name="Google Shape;384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03262" y="1198363"/>
            <a:ext cx="7650301" cy="5192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57"/>
          <p:cNvSpPr txBox="1"/>
          <p:nvPr>
            <p:ph type="title"/>
          </p:nvPr>
        </p:nvSpPr>
        <p:spPr>
          <a:xfrm>
            <a:off x="164470" y="128462"/>
            <a:ext cx="7620300" cy="89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Heron: Key Features</a:t>
            </a:r>
            <a:endParaRPr/>
          </a:p>
        </p:txBody>
      </p:sp>
      <p:sp>
        <p:nvSpPr>
          <p:cNvPr id="391" name="Google Shape;391;p57"/>
          <p:cNvSpPr txBox="1"/>
          <p:nvPr>
            <p:ph idx="1" type="body"/>
          </p:nvPr>
        </p:nvSpPr>
        <p:spPr>
          <a:xfrm>
            <a:off x="237566" y="1705364"/>
            <a:ext cx="8449200" cy="44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457200" lvl="0" marL="685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Fully API compatible with Apache Storm</a:t>
            </a:r>
            <a:endParaRPr/>
          </a:p>
          <a:p>
            <a:pPr indent="-457200" lvl="0" marL="685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Task isolation</a:t>
            </a:r>
            <a:endParaRPr/>
          </a:p>
          <a:p>
            <a:pPr indent="-457200" lvl="0" marL="685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Developer productivity</a:t>
            </a:r>
            <a:endParaRPr/>
          </a:p>
          <a:p>
            <a:pPr indent="-457200" lvl="0" marL="685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Ease of manageability</a:t>
            </a:r>
            <a:endParaRPr/>
          </a:p>
          <a:p>
            <a:pPr indent="-457200" lvl="0" marL="685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Use of mainstream languages C++/Java/Python</a:t>
            </a:r>
            <a:endParaRPr/>
          </a:p>
          <a:p>
            <a:pPr indent="0" lvl="0" marL="457200" rtl="0" algn="l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</a:pPr>
            <a:r>
              <a:t/>
            </a:r>
            <a:endParaRPr sz="3000"/>
          </a:p>
        </p:txBody>
      </p:sp>
      <p:sp>
        <p:nvSpPr>
          <p:cNvPr id="392" name="Google Shape;392;p57"/>
          <p:cNvSpPr txBox="1"/>
          <p:nvPr>
            <p:ph idx="12" type="sldNum"/>
          </p:nvPr>
        </p:nvSpPr>
        <p:spPr>
          <a:xfrm>
            <a:off x="5975695" y="6429438"/>
            <a:ext cx="1480275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5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Heron</a:t>
            </a:r>
            <a:endParaRPr/>
          </a:p>
        </p:txBody>
      </p:sp>
      <p:sp>
        <p:nvSpPr>
          <p:cNvPr id="398" name="Google Shape;398;p58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In production at Twitter for &gt;2 years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Going into production at Microsoft, WeChat</a:t>
            </a:r>
            <a:endParaRPr sz="2400"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Donation to CNCF</a:t>
            </a:r>
            <a:endParaRPr/>
          </a:p>
          <a:p>
            <a:pPr indent="-1905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</p:txBody>
      </p:sp>
      <p:pic>
        <p:nvPicPr>
          <p:cNvPr id="399" name="Google Shape;399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3233767"/>
            <a:ext cx="9144000" cy="28923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5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Apache Spark Streaming</a:t>
            </a:r>
            <a:endParaRPr/>
          </a:p>
        </p:txBody>
      </p:sp>
      <p:pic>
        <p:nvPicPr>
          <p:cNvPr id="405" name="Google Shape;405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3974154"/>
            <a:ext cx="9144000" cy="2040538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p5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176077"/>
            <a:ext cx="9144000" cy="34172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6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Structured Streams in Spark</a:t>
            </a:r>
            <a:endParaRPr/>
          </a:p>
        </p:txBody>
      </p:sp>
      <p:sp>
        <p:nvSpPr>
          <p:cNvPr id="412" name="Google Shape;412;p60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Since Spark 2.0, there is a much better approach</a:t>
            </a:r>
            <a:endParaRPr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</p:txBody>
      </p:sp>
      <p:pic>
        <p:nvPicPr>
          <p:cNvPr id="413" name="Google Shape;413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2335" y="2496154"/>
            <a:ext cx="7962900" cy="381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8" name="Google Shape;418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8828" y="0"/>
            <a:ext cx="8795172" cy="6437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" name="Google Shape;423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8136" y="1"/>
            <a:ext cx="8338650" cy="61935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6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Kappa Architecture</a:t>
            </a:r>
            <a:endParaRPr/>
          </a:p>
        </p:txBody>
      </p:sp>
      <p:pic>
        <p:nvPicPr>
          <p:cNvPr id="430" name="Google Shape;430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22613"/>
            <a:ext cx="8839200" cy="4972050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p63"/>
          <p:cNvSpPr txBox="1"/>
          <p:nvPr/>
        </p:nvSpPr>
        <p:spPr>
          <a:xfrm>
            <a:off x="317225" y="5830825"/>
            <a:ext cx="6948600" cy="2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u="sng">
                <a:solidFill>
                  <a:schemeClr val="hlink"/>
                </a:solidFill>
                <a:hlinkClick r:id="rId4"/>
              </a:rPr>
              <a:t>https://jonboulineau.me/blog/architecture/kappa-architecture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6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"/>
              <a:buNone/>
            </a:pPr>
            <a:r>
              <a:rPr lang="en-US" sz="3200"/>
              <a:t>Kafka Streams</a:t>
            </a:r>
            <a:br>
              <a:rPr lang="en-US" sz="3200"/>
            </a:br>
            <a:br>
              <a:rPr lang="en-US" sz="3200"/>
            </a:br>
            <a:endParaRPr sz="3200"/>
          </a:p>
        </p:txBody>
      </p:sp>
      <p:pic>
        <p:nvPicPr>
          <p:cNvPr id="437" name="Google Shape;437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747234"/>
            <a:ext cx="7487278" cy="61107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</a:pPr>
            <a:r>
              <a:rPr lang="en-US" sz="3600"/>
              <a:t>Stream processing categorization</a:t>
            </a:r>
            <a:endParaRPr sz="3600"/>
          </a:p>
        </p:txBody>
      </p:sp>
      <p:sp>
        <p:nvSpPr>
          <p:cNvPr id="179" name="Google Shape;179;p29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20"/>
              <a:buChar char="•"/>
            </a:pPr>
            <a:r>
              <a:rPr lang="en-US" sz="2720"/>
              <a:t>Simple event processing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ts val="2380"/>
              <a:buChar char="–"/>
            </a:pPr>
            <a:r>
              <a:rPr lang="en-US" sz="2380"/>
              <a:t>Working on an event at a time</a:t>
            </a:r>
            <a:endParaRPr/>
          </a:p>
          <a:p>
            <a:pPr indent="-228600" lvl="2" marL="1143000" rtl="0" algn="l">
              <a:lnSpc>
                <a:spcPct val="8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2040"/>
              <a:buChar char="•"/>
            </a:pPr>
            <a:r>
              <a:rPr lang="en-US" sz="2040"/>
              <a:t>e.g. filter out all events where the wind speed &gt; 50 mph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ts val="2720"/>
              <a:buChar char="•"/>
            </a:pPr>
            <a:r>
              <a:rPr lang="en-US" sz="2720"/>
              <a:t>Event stream processing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ts val="2380"/>
              <a:buChar char="–"/>
            </a:pPr>
            <a:r>
              <a:rPr lang="en-US" sz="2380"/>
              <a:t>Time-based processing of a single stream of events</a:t>
            </a:r>
            <a:endParaRPr/>
          </a:p>
          <a:p>
            <a:pPr indent="-228600" lvl="2" marL="1143000" rtl="0" algn="l">
              <a:lnSpc>
                <a:spcPct val="8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2040"/>
              <a:buChar char="•"/>
            </a:pPr>
            <a:r>
              <a:rPr lang="en-US" sz="2040"/>
              <a:t>Average wind speed over the last hour compared to the average over the last day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ts val="2720"/>
              <a:buChar char="•"/>
            </a:pPr>
            <a:r>
              <a:rPr lang="en-US" sz="2720"/>
              <a:t>Complex Event Processing 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ts val="2380"/>
              <a:buChar char="–"/>
            </a:pPr>
            <a:r>
              <a:rPr lang="en-US" sz="2380"/>
              <a:t>Correlation of events across different streams</a:t>
            </a:r>
            <a:endParaRPr/>
          </a:p>
          <a:p>
            <a:pPr indent="-228600" lvl="2" marL="1143000" rtl="0" algn="l">
              <a:lnSpc>
                <a:spcPct val="8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2040"/>
              <a:buChar char="•"/>
            </a:pPr>
            <a:r>
              <a:rPr lang="en-US" sz="2040"/>
              <a:t>Emergency calls correlated with wind speed in real time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6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Kafka Streams</a:t>
            </a:r>
            <a:endParaRPr/>
          </a:p>
        </p:txBody>
      </p:sp>
      <p:sp>
        <p:nvSpPr>
          <p:cNvPr id="443" name="Google Shape;443;p65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80"/>
              <a:buChar char="•"/>
            </a:pPr>
            <a:r>
              <a:rPr lang="en-US" sz="2480"/>
              <a:t>Event-at-a-time processing (not microbatch) with millisecond latency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ts val="2480"/>
              <a:buChar char="•"/>
            </a:pPr>
            <a:r>
              <a:rPr lang="en-US" sz="2480"/>
              <a:t>Stateful processing including distributed joins and aggregations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ts val="2480"/>
              <a:buChar char="•"/>
            </a:pPr>
            <a:r>
              <a:rPr lang="en-US" sz="2480"/>
              <a:t>A convenient DSL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ts val="2480"/>
              <a:buChar char="•"/>
            </a:pPr>
            <a:r>
              <a:rPr lang="en-US" sz="2480"/>
              <a:t>Windowing with out-of-order data using a DataFlow-like model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ts val="2480"/>
              <a:buChar char="•"/>
            </a:pPr>
            <a:r>
              <a:rPr lang="en-US" sz="2480"/>
              <a:t>Distributed processing and fault-tolerance with fast failover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ts val="2480"/>
              <a:buChar char="•"/>
            </a:pPr>
            <a:r>
              <a:rPr lang="en-US" sz="2480"/>
              <a:t>Reprocessing capabilities so you can recalculate output when your code changes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ts val="2480"/>
              <a:buChar char="•"/>
            </a:pPr>
            <a:r>
              <a:rPr lang="en-US" sz="2480"/>
              <a:t>No-downtime rolling deployments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6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Apache Flink</a:t>
            </a:r>
            <a:endParaRPr/>
          </a:p>
        </p:txBody>
      </p:sp>
      <p:pic>
        <p:nvPicPr>
          <p:cNvPr id="449" name="Google Shape;449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879600"/>
            <a:ext cx="9144000" cy="30775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6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siddhi.io</a:t>
            </a:r>
            <a:endParaRPr/>
          </a:p>
        </p:txBody>
      </p:sp>
      <p:pic>
        <p:nvPicPr>
          <p:cNvPr id="456" name="Google Shape;456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70038"/>
            <a:ext cx="8839197" cy="37396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6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Siddhi</a:t>
            </a:r>
            <a:endParaRPr/>
          </a:p>
        </p:txBody>
      </p:sp>
      <p:sp>
        <p:nvSpPr>
          <p:cNvPr id="462" name="Google Shape;462;p68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 stateful query model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SQL-like language for querying streams of data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Extended with </a:t>
            </a:r>
            <a:r>
              <a:rPr b="1" lang="en-US"/>
              <a:t>windows</a:t>
            </a:r>
            <a:endParaRPr/>
          </a:p>
          <a:p>
            <a:pPr indent="-228600" lvl="2" marL="11430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Time, Event count, batches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Partitioned</a:t>
            </a:r>
            <a:endParaRPr/>
          </a:p>
          <a:p>
            <a:pPr indent="-228600" lvl="2" marL="11430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Based on data in the events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Pattern matching</a:t>
            </a:r>
            <a:endParaRPr/>
          </a:p>
          <a:p>
            <a:pPr indent="-228600" lvl="2" marL="11430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A then B then C within window </a:t>
            </a:r>
            <a:endParaRPr/>
          </a:p>
          <a:p>
            <a:pPr indent="0" lvl="2" marL="9144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  <a:p>
            <a:pPr indent="-1079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76200" lvl="2" marL="11430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6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Siddhi</a:t>
            </a:r>
            <a:endParaRPr/>
          </a:p>
        </p:txBody>
      </p:sp>
      <p:sp>
        <p:nvSpPr>
          <p:cNvPr id="468" name="Google Shape;468;p69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Apache Licensed Open Source on Github</a:t>
            </a:r>
            <a:endParaRPr sz="2400"/>
          </a:p>
          <a:p>
            <a:pPr indent="-285750" lvl="1" marL="74295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 u="sng">
                <a:solidFill>
                  <a:schemeClr val="hlink"/>
                </a:solidFill>
                <a:hlinkClick r:id="rId3"/>
              </a:rPr>
              <a:t>https://github.com/wso2/siddhi/</a:t>
            </a:r>
            <a:r>
              <a:rPr lang="en-US" sz="2000"/>
              <a:t> 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Pluggable into Storm, Spark and Kafka Streams</a:t>
            </a:r>
            <a:endParaRPr sz="2400"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Supports millions of events/sec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 u="sng">
                <a:solidFill>
                  <a:schemeClr val="hlink"/>
                </a:solidFill>
                <a:hlinkClick r:id="rId4"/>
              </a:rPr>
              <a:t>http://freo.me/DEBS_Siddhi</a:t>
            </a:r>
            <a:r>
              <a:rPr lang="en-US" sz="2400"/>
              <a:t> </a:t>
            </a:r>
            <a:br>
              <a:rPr lang="en-US" sz="2400"/>
            </a:br>
            <a:br>
              <a:rPr lang="en-US" sz="2400"/>
            </a:br>
            <a:br>
              <a:rPr lang="en-US" sz="2400"/>
            </a:br>
            <a:br>
              <a:rPr lang="en-US" sz="2400"/>
            </a:br>
            <a:br>
              <a:rPr lang="en-US" sz="2400"/>
            </a:br>
            <a:br>
              <a:rPr lang="en-US" sz="2400"/>
            </a:br>
            <a:endParaRPr sz="2400"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</p:txBody>
      </p:sp>
      <p:pic>
        <p:nvPicPr>
          <p:cNvPr id="469" name="Google Shape;469;p6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75635" y="3888329"/>
            <a:ext cx="4440366" cy="29696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7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SiddhiQL</a:t>
            </a:r>
            <a:endParaRPr/>
          </a:p>
        </p:txBody>
      </p:sp>
      <p:pic>
        <p:nvPicPr>
          <p:cNvPr id="475" name="Google Shape;475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739900"/>
            <a:ext cx="9144000" cy="3370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7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Siddhi at Uber</a:t>
            </a:r>
            <a:endParaRPr/>
          </a:p>
        </p:txBody>
      </p:sp>
      <p:pic>
        <p:nvPicPr>
          <p:cNvPr id="481" name="Google Shape;481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269999"/>
            <a:ext cx="8184905" cy="57080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7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Siddhi at Uber</a:t>
            </a:r>
            <a:endParaRPr/>
          </a:p>
        </p:txBody>
      </p:sp>
      <p:sp>
        <p:nvSpPr>
          <p:cNvPr id="487" name="Google Shape;487;p72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100+ production apps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30 billion messages / day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Fraud, anomaly detection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Marketing, promotion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Monitoring, feedback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Real time analytics and visualization</a:t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 u="sng">
                <a:solidFill>
                  <a:schemeClr val="hlink"/>
                </a:solidFill>
                <a:hlinkClick r:id="rId3"/>
              </a:rPr>
              <a:t>https://freo.me/siddhi-uber</a:t>
            </a:r>
            <a:r>
              <a:rPr lang="en-US" sz="1800"/>
              <a:t> 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7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Long-running aggregation </a:t>
            </a:r>
            <a:endParaRPr/>
          </a:p>
        </p:txBody>
      </p:sp>
      <p:pic>
        <p:nvPicPr>
          <p:cNvPr id="493" name="Google Shape;493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8517" y="1684357"/>
            <a:ext cx="7720497" cy="221121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4" name="Google Shape;494;p7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8517" y="4254500"/>
            <a:ext cx="7645400" cy="166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7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Summary</a:t>
            </a:r>
            <a:endParaRPr/>
          </a:p>
        </p:txBody>
      </p:sp>
      <p:sp>
        <p:nvSpPr>
          <p:cNvPr id="500" name="Google Shape;500;p74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Realtime processing is hard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Requires large memory and state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The lambda architecture splits the problem into batch and realtime challenges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Multiple approaches: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Pure Streaming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Micro-batch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Stateful Stream Processing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0"/>
          <p:cNvSpPr/>
          <p:nvPr/>
        </p:nvSpPr>
        <p:spPr>
          <a:xfrm flipH="1">
            <a:off x="697611" y="1764279"/>
            <a:ext cx="7629525" cy="3934778"/>
          </a:xfrm>
          <a:prstGeom prst="round2SameRect">
            <a:avLst>
              <a:gd fmla="val 5211" name="adj1"/>
              <a:gd fmla="val 0" name="adj2"/>
            </a:avLst>
          </a:prstGeom>
          <a:gradFill>
            <a:gsLst>
              <a:gs pos="0">
                <a:srgbClr val="97B4E4">
                  <a:alpha val="0"/>
                </a:srgbClr>
              </a:gs>
              <a:gs pos="8000">
                <a:srgbClr val="97B4E4">
                  <a:alpha val="0"/>
                </a:srgbClr>
              </a:gs>
              <a:gs pos="50000">
                <a:srgbClr val="BFCFEC"/>
              </a:gs>
              <a:gs pos="100000">
                <a:srgbClr val="E0E8F4"/>
              </a:gs>
            </a:gsLst>
            <a:lin ang="5400000" scaled="0"/>
          </a:gradFill>
          <a:ln>
            <a:noFill/>
          </a:ln>
        </p:spPr>
        <p:txBody>
          <a:bodyPr anchorCtr="0" anchor="t" bIns="41125" lIns="82275" spcFirstLastPara="1" rIns="82275" wrap="square" tIns="411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85" name="Google Shape;185;p30"/>
          <p:cNvGrpSpPr/>
          <p:nvPr/>
        </p:nvGrpSpPr>
        <p:grpSpPr>
          <a:xfrm>
            <a:off x="2480691" y="3927480"/>
            <a:ext cx="5642888" cy="1677263"/>
            <a:chOff x="2240498" y="4477730"/>
            <a:chExt cx="6269875" cy="1863626"/>
          </a:xfrm>
        </p:grpSpPr>
        <p:sp>
          <p:nvSpPr>
            <p:cNvPr id="186" name="Google Shape;186;p30"/>
            <p:cNvSpPr/>
            <p:nvPr/>
          </p:nvSpPr>
          <p:spPr>
            <a:xfrm>
              <a:off x="2240498" y="4477730"/>
              <a:ext cx="6269875" cy="1863626"/>
            </a:xfrm>
            <a:prstGeom prst="rect">
              <a:avLst/>
            </a:prstGeom>
            <a:gradFill>
              <a:gsLst>
                <a:gs pos="0">
                  <a:srgbClr val="595959"/>
                </a:gs>
                <a:gs pos="50000">
                  <a:srgbClr val="3F3F3F"/>
                </a:gs>
                <a:gs pos="82000">
                  <a:srgbClr val="0C0C0C"/>
                </a:gs>
                <a:gs pos="100000">
                  <a:srgbClr val="0C0C0C"/>
                </a:gs>
              </a:gsLst>
              <a:lin ang="81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grpSp>
          <p:nvGrpSpPr>
            <p:cNvPr id="187" name="Google Shape;187;p30"/>
            <p:cNvGrpSpPr/>
            <p:nvPr/>
          </p:nvGrpSpPr>
          <p:grpSpPr>
            <a:xfrm>
              <a:off x="2359257" y="4617376"/>
              <a:ext cx="2510156" cy="1619264"/>
              <a:chOff x="2359257" y="4617376"/>
              <a:chExt cx="2510156" cy="1619264"/>
            </a:xfrm>
          </p:grpSpPr>
          <p:pic>
            <p:nvPicPr>
              <p:cNvPr descr="C:\Users\scohen\Pictures\Microsoft Clip Organizer\j0433941.png" id="188" name="Google Shape;188;p30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2681246" y="4617376"/>
                <a:ext cx="785818" cy="647955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189" name="Google Shape;189;p30"/>
              <p:cNvGrpSpPr/>
              <p:nvPr/>
            </p:nvGrpSpPr>
            <p:grpSpPr>
              <a:xfrm>
                <a:off x="3681378" y="5474639"/>
                <a:ext cx="740066" cy="762001"/>
                <a:chOff x="555334" y="4191000"/>
                <a:chExt cx="587666" cy="609600"/>
              </a:xfrm>
            </p:grpSpPr>
            <p:pic>
              <p:nvPicPr>
                <p:cNvPr descr="C:\Documents and Settings\antonk\Local Settings\Temporary Internet Files\Content.IE5\AV78XKCM\MCj04348450000[1].png" id="190" name="Google Shape;190;p30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0" l="0" r="0" t="0"/>
                <a:stretch/>
              </p:blipFill>
              <p:spPr>
                <a:xfrm>
                  <a:off x="555334" y="4191000"/>
                  <a:ext cx="587666" cy="52753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191" name="Google Shape;191;p30"/>
                <p:cNvSpPr/>
                <p:nvPr/>
              </p:nvSpPr>
              <p:spPr>
                <a:xfrm>
                  <a:off x="860133" y="4419600"/>
                  <a:ext cx="228600" cy="381000"/>
                </a:xfrm>
                <a:prstGeom prst="can">
                  <a:avLst>
                    <a:gd fmla="val 25000" name="adj"/>
                  </a:avLst>
                </a:prstGeom>
                <a:gradFill>
                  <a:gsLst>
                    <a:gs pos="0">
                      <a:srgbClr val="3E7FCD"/>
                    </a:gs>
                    <a:gs pos="100000">
                      <a:srgbClr val="96C0FF"/>
                    </a:gs>
                  </a:gsLst>
                  <a:lin ang="16200000" scaled="0"/>
                </a:gradFill>
                <a:ln>
                  <a:noFill/>
                </a:ln>
                <a:effectLst>
                  <a:outerShdw blurRad="40000" rotWithShape="0" dir="5400000" dist="23000">
                    <a:srgbClr val="000000">
                      <a:alpha val="34901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1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cxnSp>
            <p:nvCxnSpPr>
              <p:cNvPr id="192" name="Google Shape;192;p30"/>
              <p:cNvCxnSpPr/>
              <p:nvPr/>
            </p:nvCxnSpPr>
            <p:spPr>
              <a:xfrm>
                <a:off x="3467064" y="4941354"/>
                <a:ext cx="584347" cy="533278"/>
              </a:xfrm>
              <a:prstGeom prst="curvedConnector2">
                <a:avLst/>
              </a:prstGeom>
              <a:noFill/>
              <a:ln cap="flat" cmpd="sng" w="38100">
                <a:solidFill>
                  <a:schemeClr val="accent1"/>
                </a:solidFill>
                <a:prstDash val="solid"/>
                <a:round/>
                <a:headEnd len="sm" w="sm" type="none"/>
                <a:tailEnd len="med" w="med" type="stealth"/>
              </a:ln>
              <a:effectLst>
                <a:outerShdw blurRad="40000" rotWithShape="0" dir="5400000" dist="20000">
                  <a:srgbClr val="000000">
                    <a:alpha val="37647"/>
                  </a:srgbClr>
                </a:outerShdw>
              </a:effectLst>
            </p:spPr>
          </p:cxnSp>
          <p:sp>
            <p:nvSpPr>
              <p:cNvPr id="193" name="Google Shape;193;p30"/>
              <p:cNvSpPr txBox="1"/>
              <p:nvPr/>
            </p:nvSpPr>
            <p:spPr>
              <a:xfrm>
                <a:off x="3848325" y="4819548"/>
                <a:ext cx="1021088" cy="41036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request</a:t>
                </a:r>
                <a:endParaRPr b="1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94" name="Google Shape;194;p30"/>
              <p:cNvCxnSpPr/>
              <p:nvPr/>
            </p:nvCxnSpPr>
            <p:spPr>
              <a:xfrm rot="10800000">
                <a:off x="3074156" y="5265332"/>
                <a:ext cx="607223" cy="539013"/>
              </a:xfrm>
              <a:prstGeom prst="curvedConnector2">
                <a:avLst/>
              </a:prstGeom>
              <a:noFill/>
              <a:ln cap="flat" cmpd="sng" w="38100">
                <a:solidFill>
                  <a:schemeClr val="accent1"/>
                </a:solidFill>
                <a:prstDash val="solid"/>
                <a:round/>
                <a:headEnd len="sm" w="sm" type="none"/>
                <a:tailEnd len="med" w="med" type="stealth"/>
              </a:ln>
              <a:effectLst>
                <a:outerShdw blurRad="40000" rotWithShape="0" dir="5400000" dist="20000">
                  <a:srgbClr val="000000">
                    <a:alpha val="37647"/>
                  </a:srgbClr>
                </a:outerShdw>
              </a:effectLst>
            </p:spPr>
          </p:cxnSp>
          <p:sp>
            <p:nvSpPr>
              <p:cNvPr id="195" name="Google Shape;195;p30"/>
              <p:cNvSpPr txBox="1"/>
              <p:nvPr/>
            </p:nvSpPr>
            <p:spPr>
              <a:xfrm>
                <a:off x="2359257" y="5602632"/>
                <a:ext cx="1174111" cy="41036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response</a:t>
                </a:r>
                <a:endParaRPr b="1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6" name="Google Shape;196;p30"/>
            <p:cNvGrpSpPr/>
            <p:nvPr/>
          </p:nvGrpSpPr>
          <p:grpSpPr>
            <a:xfrm>
              <a:off x="5335262" y="4664974"/>
              <a:ext cx="2846710" cy="1381162"/>
              <a:chOff x="5335262" y="4664974"/>
              <a:chExt cx="2846710" cy="1381162"/>
            </a:xfrm>
          </p:grpSpPr>
          <p:pic>
            <p:nvPicPr>
              <p:cNvPr id="197" name="Google Shape;197;p30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6396022" y="5046004"/>
                <a:ext cx="555625" cy="727075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198" name="Google Shape;198;p30"/>
              <p:cNvGrpSpPr/>
              <p:nvPr/>
            </p:nvGrpSpPr>
            <p:grpSpPr>
              <a:xfrm>
                <a:off x="5467328" y="4688814"/>
                <a:ext cx="857256" cy="500066"/>
                <a:chOff x="258" y="448397"/>
                <a:chExt cx="1030863" cy="868320"/>
              </a:xfrm>
            </p:grpSpPr>
            <p:sp>
              <p:nvSpPr>
                <p:cNvPr id="199" name="Google Shape;199;p30"/>
                <p:cNvSpPr/>
                <p:nvPr/>
              </p:nvSpPr>
              <p:spPr>
                <a:xfrm>
                  <a:off x="258" y="448397"/>
                  <a:ext cx="1030863" cy="868320"/>
                </a:xfrm>
                <a:custGeom>
                  <a:rect b="b" l="l" r="r" t="t"/>
                  <a:pathLst>
                    <a:path extrusionOk="0" h="120000" w="120000">
                      <a:moveTo>
                        <a:pt x="95109" y="30393"/>
                      </a:moveTo>
                      <a:lnTo>
                        <a:pt x="103817" y="19481"/>
                      </a:lnTo>
                      <a:lnTo>
                        <a:pt x="112734" y="32585"/>
                      </a:lnTo>
                      <a:lnTo>
                        <a:pt x="107774" y="49005"/>
                      </a:lnTo>
                      <a:lnTo>
                        <a:pt x="107774" y="49005"/>
                      </a:lnTo>
                      <a:cubicBezTo>
                        <a:pt x="110075" y="56205"/>
                        <a:pt x="110075" y="63795"/>
                        <a:pt x="107774" y="70995"/>
                      </a:cubicBezTo>
                      <a:lnTo>
                        <a:pt x="112734" y="87415"/>
                      </a:lnTo>
                      <a:lnTo>
                        <a:pt x="103817" y="100519"/>
                      </a:lnTo>
                      <a:lnTo>
                        <a:pt x="95109" y="89607"/>
                      </a:lnTo>
                      <a:lnTo>
                        <a:pt x="95109" y="89607"/>
                      </a:lnTo>
                      <a:cubicBezTo>
                        <a:pt x="88911" y="94898"/>
                        <a:pt x="81164" y="98693"/>
                        <a:pt x="72665" y="100602"/>
                      </a:cubicBezTo>
                      <a:lnTo>
                        <a:pt x="70196" y="118602"/>
                      </a:lnTo>
                      <a:lnTo>
                        <a:pt x="49804" y="118602"/>
                      </a:lnTo>
                      <a:lnTo>
                        <a:pt x="47335" y="100602"/>
                      </a:lnTo>
                      <a:lnTo>
                        <a:pt x="47335" y="100602"/>
                      </a:lnTo>
                      <a:cubicBezTo>
                        <a:pt x="38836" y="98693"/>
                        <a:pt x="31089" y="94898"/>
                        <a:pt x="24891" y="89607"/>
                      </a:cubicBezTo>
                      <a:lnTo>
                        <a:pt x="16183" y="100519"/>
                      </a:lnTo>
                      <a:lnTo>
                        <a:pt x="7266" y="87415"/>
                      </a:lnTo>
                      <a:lnTo>
                        <a:pt x="12226" y="70995"/>
                      </a:lnTo>
                      <a:lnTo>
                        <a:pt x="12226" y="70995"/>
                      </a:lnTo>
                      <a:cubicBezTo>
                        <a:pt x="9925" y="63795"/>
                        <a:pt x="9925" y="56205"/>
                        <a:pt x="12226" y="49005"/>
                      </a:cubicBezTo>
                      <a:lnTo>
                        <a:pt x="7266" y="32585"/>
                      </a:lnTo>
                      <a:lnTo>
                        <a:pt x="16183" y="19481"/>
                      </a:lnTo>
                      <a:lnTo>
                        <a:pt x="24891" y="30393"/>
                      </a:lnTo>
                      <a:lnTo>
                        <a:pt x="24891" y="30393"/>
                      </a:lnTo>
                      <a:cubicBezTo>
                        <a:pt x="31089" y="25102"/>
                        <a:pt x="38836" y="21307"/>
                        <a:pt x="47335" y="19398"/>
                      </a:cubicBezTo>
                      <a:lnTo>
                        <a:pt x="49804" y="1398"/>
                      </a:lnTo>
                      <a:lnTo>
                        <a:pt x="70196" y="1398"/>
                      </a:lnTo>
                      <a:lnTo>
                        <a:pt x="72665" y="19398"/>
                      </a:lnTo>
                      <a:lnTo>
                        <a:pt x="72665" y="19398"/>
                      </a:lnTo>
                      <a:cubicBezTo>
                        <a:pt x="81164" y="21307"/>
                        <a:pt x="88911" y="25102"/>
                        <a:pt x="95109" y="3039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0" name="Google Shape;200;p30"/>
                <p:cNvSpPr/>
                <p:nvPr/>
              </p:nvSpPr>
              <p:spPr>
                <a:xfrm>
                  <a:off x="243146" y="669207"/>
                  <a:ext cx="545087" cy="4267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16500" lIns="16500" spcFirstLastPara="1" rIns="16500" wrap="square" tIns="16500">
                  <a:noAutofit/>
                </a:bodyPr>
                <a:lstStyle/>
                <a:p>
                  <a:pPr indent="0" lvl="0" marL="0" marR="0" rtl="0" algn="ctr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n-US" sz="11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Event</a:t>
                  </a:r>
                  <a:endParaRPr b="1" sz="6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cxnSp>
            <p:nvCxnSpPr>
              <p:cNvPr id="201" name="Google Shape;201;p30"/>
              <p:cNvCxnSpPr>
                <a:endCxn id="197" idx="1"/>
              </p:cNvCxnSpPr>
              <p:nvPr/>
            </p:nvCxnSpPr>
            <p:spPr>
              <a:xfrm>
                <a:off x="5895922" y="5183341"/>
                <a:ext cx="500100" cy="226200"/>
              </a:xfrm>
              <a:prstGeom prst="curvedConnector2">
                <a:avLst/>
              </a:prstGeom>
              <a:noFill/>
              <a:ln cap="flat" cmpd="sng" w="38100">
                <a:solidFill>
                  <a:schemeClr val="accent1"/>
                </a:solidFill>
                <a:prstDash val="solid"/>
                <a:round/>
                <a:headEnd len="sm" w="sm" type="none"/>
                <a:tailEnd len="med" w="med" type="stealth"/>
              </a:ln>
              <a:effectLst>
                <a:outerShdw blurRad="40000" rotWithShape="0" dir="5400000" dist="20000">
                  <a:srgbClr val="000000">
                    <a:alpha val="37647"/>
                  </a:srgbClr>
                </a:outerShdw>
              </a:effectLst>
            </p:spPr>
          </p:cxnSp>
          <p:pic>
            <p:nvPicPr>
              <p:cNvPr descr="C:\Users\scohen\Pictures\Microsoft Clip Organizer\j0433941.png" id="202" name="Google Shape;202;p30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7396154" y="5398181"/>
                <a:ext cx="785818" cy="647955"/>
              </a:xfrm>
              <a:prstGeom prst="rect">
                <a:avLst/>
              </a:prstGeom>
              <a:noFill/>
              <a:ln>
                <a:noFill/>
              </a:ln>
            </p:spPr>
          </p:pic>
          <p:cxnSp>
            <p:nvCxnSpPr>
              <p:cNvPr id="203" name="Google Shape;203;p30"/>
              <p:cNvCxnSpPr>
                <a:stCxn id="197" idx="3"/>
                <a:endCxn id="202" idx="1"/>
              </p:cNvCxnSpPr>
              <p:nvPr/>
            </p:nvCxnSpPr>
            <p:spPr>
              <a:xfrm>
                <a:off x="6951647" y="5409541"/>
                <a:ext cx="444600" cy="312600"/>
              </a:xfrm>
              <a:prstGeom prst="curvedConnector3">
                <a:avLst>
                  <a:gd fmla="val 50000" name="adj1"/>
                </a:avLst>
              </a:prstGeom>
              <a:noFill/>
              <a:ln cap="flat" cmpd="sng" w="38100">
                <a:solidFill>
                  <a:schemeClr val="accent1"/>
                </a:solidFill>
                <a:prstDash val="solid"/>
                <a:round/>
                <a:headEnd len="sm" w="sm" type="none"/>
                <a:tailEnd len="med" w="med" type="stealth"/>
              </a:ln>
              <a:effectLst>
                <a:outerShdw blurRad="40000" rotWithShape="0" dir="5400000" dist="20000">
                  <a:srgbClr val="000000">
                    <a:alpha val="37647"/>
                  </a:srgbClr>
                </a:outerShdw>
              </a:effectLst>
            </p:spPr>
          </p:cxnSp>
          <p:sp>
            <p:nvSpPr>
              <p:cNvPr id="204" name="Google Shape;204;p30"/>
              <p:cNvSpPr txBox="1"/>
              <p:nvPr/>
            </p:nvSpPr>
            <p:spPr>
              <a:xfrm>
                <a:off x="7193498" y="4664974"/>
                <a:ext cx="951958" cy="71814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output </a:t>
                </a:r>
                <a:br>
                  <a:rPr b="1"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</a:br>
                <a:r>
                  <a:rPr b="1"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stream</a:t>
                </a:r>
                <a:endParaRPr b="1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5" name="Google Shape;205;p30"/>
              <p:cNvSpPr txBox="1"/>
              <p:nvPr/>
            </p:nvSpPr>
            <p:spPr>
              <a:xfrm>
                <a:off x="5335262" y="5274574"/>
                <a:ext cx="955228" cy="71814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input </a:t>
                </a:r>
                <a:br>
                  <a:rPr b="1"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</a:br>
                <a:r>
                  <a:rPr b="1"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stream</a:t>
                </a:r>
                <a:endParaRPr b="1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aphicFrame>
        <p:nvGraphicFramePr>
          <p:cNvPr id="206" name="Google Shape;206;p30"/>
          <p:cNvGraphicFramePr/>
          <p:nvPr/>
        </p:nvGraphicFramePr>
        <p:xfrm>
          <a:off x="834771" y="192715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{7E0E4272-967E-4A9C-9604-C093DF803FFE}</a:tableStyleId>
              </a:tblPr>
              <a:tblGrid>
                <a:gridCol w="1648400"/>
                <a:gridCol w="2646950"/>
                <a:gridCol w="3004150"/>
              </a:tblGrid>
              <a:tr h="3873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41150" marB="41150" marR="82300" marL="823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Database Applications</a:t>
                      </a:r>
                      <a:endParaRPr b="1" sz="1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41150" marB="41150" marR="82300" marL="823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Event-driven Applications</a:t>
                      </a:r>
                      <a:endParaRPr b="1" sz="1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41150" marB="41150" marR="82300" marL="823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309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Query</a:t>
                      </a:r>
                      <a:r>
                        <a:rPr lang="en-US" sz="1800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 Paradigm</a:t>
                      </a:r>
                      <a:endParaRPr sz="1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41150" marB="41150" marR="82300" marL="823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Ad-hoc queries or requests</a:t>
                      </a:r>
                      <a:endParaRPr sz="16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41150" marB="41150" marR="82300" marL="823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Continuous standing queries</a:t>
                      </a:r>
                      <a:endParaRPr sz="16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41150" marB="41150" marR="82300" marL="823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89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Latency</a:t>
                      </a:r>
                      <a:endParaRPr sz="1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41150" marB="41150" marR="82300" marL="823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Seconds, hours, days</a:t>
                      </a:r>
                      <a:endParaRPr sz="16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41150" marB="41150" marR="82300" marL="823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Milliseconds or less</a:t>
                      </a:r>
                      <a:endParaRPr sz="16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41150" marB="41150" marR="82300" marL="823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844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Data Rate</a:t>
                      </a:r>
                      <a:endParaRPr sz="1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41150" marB="41150" marR="82300" marL="823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Hundreds</a:t>
                      </a:r>
                      <a:r>
                        <a:rPr lang="en-US" sz="1600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 of events/sec</a:t>
                      </a:r>
                      <a:endParaRPr sz="16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41150" marB="41150" marR="82300" marL="823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Tens</a:t>
                      </a:r>
                      <a:r>
                        <a:rPr lang="en-US" sz="1600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 of thousands of events/sec or more</a:t>
                      </a:r>
                      <a:endParaRPr sz="16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41150" marB="41150" marR="82300" marL="823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6459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41150" marB="41150" marR="82300" marL="823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41150" marB="41150" marR="82300" marL="823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41150" marB="41150" marR="82300" marL="823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07" name="Google Shape;207;p30"/>
          <p:cNvSpPr txBox="1"/>
          <p:nvPr>
            <p:ph type="title"/>
          </p:nvPr>
        </p:nvSpPr>
        <p:spPr>
          <a:xfrm>
            <a:off x="457200" y="754381"/>
            <a:ext cx="8229600" cy="8226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Montserrat"/>
              <a:buNone/>
            </a:pPr>
            <a:r>
              <a:rPr lang="en-US" sz="3959"/>
              <a:t>Comparing Databases with Real-Time systems</a:t>
            </a:r>
            <a:br>
              <a:rPr lang="en-US" sz="3959"/>
            </a:br>
            <a:endParaRPr sz="3959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7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Questions?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Lambda Architecture</a:t>
            </a:r>
            <a:endParaRPr/>
          </a:p>
        </p:txBody>
      </p:sp>
      <p:pic>
        <p:nvPicPr>
          <p:cNvPr id="213" name="Google Shape;213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3064" y="1417638"/>
            <a:ext cx="8561154" cy="42315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6646" y="187151"/>
            <a:ext cx="7747000" cy="576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Approaches to Streaming</a:t>
            </a:r>
            <a:endParaRPr/>
          </a:p>
        </p:txBody>
      </p:sp>
      <p:sp>
        <p:nvSpPr>
          <p:cNvPr id="224" name="Google Shape;224;p3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Pure streaming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Char char="–"/>
            </a:pPr>
            <a:r>
              <a:rPr lang="en-US" sz="2590"/>
              <a:t>Each event is processed as it comes in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Micro-batch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Char char="–"/>
            </a:pPr>
            <a:r>
              <a:rPr lang="en-US" sz="2590"/>
              <a:t>Small batches of events are processed 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Char char="–"/>
            </a:pPr>
            <a:r>
              <a:rPr lang="en-US" sz="2590"/>
              <a:t>Typically trades flexibility for performance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Shared nothing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Char char="–"/>
            </a:pPr>
            <a:r>
              <a:rPr lang="en-US" sz="2590"/>
              <a:t>You can process events on any system in the cluster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Stateful / Partitioned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Char char="–"/>
            </a:pPr>
            <a:r>
              <a:rPr lang="en-US" sz="2590"/>
              <a:t>The event must be processed on a system that has the correct state in memory</a:t>
            </a:r>
            <a:endParaRPr/>
          </a:p>
          <a:p>
            <a:pPr indent="-121284" lvl="1" marL="742950" rtl="0" algn="l">
              <a:lnSpc>
                <a:spcPct val="8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None/>
            </a:pPr>
            <a:r>
              <a:t/>
            </a:r>
            <a:endParaRPr sz="2590"/>
          </a:p>
          <a:p>
            <a:pPr indent="-121284" lvl="1" marL="742950" rtl="0" algn="l">
              <a:lnSpc>
                <a:spcPct val="8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None/>
            </a:pPr>
            <a:r>
              <a:t/>
            </a:r>
            <a:endParaRPr sz="259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Data distribution</a:t>
            </a:r>
            <a:endParaRPr/>
          </a:p>
        </p:txBody>
      </p:sp>
      <p:sp>
        <p:nvSpPr>
          <p:cNvPr id="230" name="Google Shape;230;p34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You need to get the events to the processing systems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